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7" r:id="rId2"/>
    <p:sldId id="265" r:id="rId3"/>
    <p:sldId id="263" r:id="rId4"/>
    <p:sldId id="259" r:id="rId5"/>
    <p:sldId id="261" r:id="rId6"/>
    <p:sldId id="262" r:id="rId7"/>
    <p:sldId id="264" r:id="rId8"/>
  </p:sldIdLst>
  <p:sldSz cx="7559675" cy="1069181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3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3" pos="4558" userDrawn="1">
          <p15:clr>
            <a:srgbClr val="A4A3A4"/>
          </p15:clr>
        </p15:guide>
        <p15:guide id="4" orient="horz" pos="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E43"/>
    <a:srgbClr val="1D1B42"/>
    <a:srgbClr val="1B356D"/>
    <a:srgbClr val="191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94795"/>
  </p:normalViewPr>
  <p:slideViewPr>
    <p:cSldViewPr snapToGrid="0" snapToObjects="1" showGuides="1">
      <p:cViewPr varScale="1">
        <p:scale>
          <a:sx n="77" d="100"/>
          <a:sy n="77" d="100"/>
        </p:scale>
        <p:origin x="3528" y="200"/>
      </p:cViewPr>
      <p:guideLst>
        <p:guide orient="horz" pos="1893"/>
        <p:guide pos="158"/>
        <p:guide pos="4558"/>
        <p:guide orient="horz" pos="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67865-9363-384E-8EB9-C9D3754DAC8A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0242A-4A38-9B47-B6D5-B671EB786D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268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0242A-4A38-9B47-B6D5-B671EB786D5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99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0242A-4A38-9B47-B6D5-B671EB786D5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50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0242A-4A38-9B47-B6D5-B671EB786D5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136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0242A-4A38-9B47-B6D5-B671EB786D5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719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0242A-4A38-9B47-B6D5-B671EB786D5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64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0242A-4A38-9B47-B6D5-B671EB786D5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376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0242A-4A38-9B47-B6D5-B671EB786D5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092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de-DE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899BF-EAFB-3E4F-9AB7-17A5C8AD0275}" type="datetimeFigureOut">
              <a:rPr lang="de-DE" smtClean="0"/>
              <a:t>15.01.25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1034-0FAC-3245-812B-1B5EDED7C6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12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2" r="23955"/>
          <a:stretch/>
        </p:blipFill>
        <p:spPr>
          <a:xfrm>
            <a:off x="0" y="1"/>
            <a:ext cx="7559675" cy="1074578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3658" y="171450"/>
            <a:ext cx="7172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SEA KAYAK DAYS 2023</a:t>
            </a:r>
          </a:p>
        </p:txBody>
      </p:sp>
      <p:sp>
        <p:nvSpPr>
          <p:cNvPr id="12" name="AutoShape 8" descr="https://office.hostpoint.ch/ajax/image/snippet/image?id=15&amp;uid=a1b260a7-dd35-4892-9a86-bafa669165b9"/>
          <p:cNvSpPr>
            <a:spLocks noChangeAspect="1" noChangeArrowheads="1"/>
          </p:cNvSpPr>
          <p:nvPr/>
        </p:nvSpPr>
        <p:spPr bwMode="auto">
          <a:xfrm>
            <a:off x="895350" y="3771900"/>
            <a:ext cx="30861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60879" y="1210222"/>
            <a:ext cx="52902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22. APRIL 2023  VIERWALDSTÄTTERSEE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27. MAI 2023                       </a:t>
            </a:r>
            <a:r>
              <a:rPr lang="de-DE" sz="13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BRIENZERSEE </a:t>
            </a:r>
          </a:p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5. AUGUST 2023                      BODENSEE 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17. SEPTEMBER 2023    </a:t>
            </a:r>
            <a:r>
              <a:rPr lang="de-DE" sz="13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SCHIFFENENSEE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73901" y="9645373"/>
            <a:ext cx="277191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CH" sz="1300" b="1" dirty="0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INFORMATIONEN &amp; ANMELDUNG</a:t>
            </a:r>
          </a:p>
          <a:p>
            <a:r>
              <a:rPr lang="de-CH" sz="1175" b="1" u="sng" dirty="0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https: //  </a:t>
            </a:r>
            <a:r>
              <a:rPr lang="de-CH" sz="1175" b="1" u="sng" dirty="0" err="1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swisscanoe.ch</a:t>
            </a:r>
            <a:r>
              <a:rPr lang="de-CH" sz="1175" b="1" u="sng" dirty="0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  / de /  </a:t>
            </a:r>
            <a:r>
              <a:rPr lang="de-CH" sz="1175" b="1" u="sng" dirty="0" err="1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seekajak</a:t>
            </a:r>
            <a:endParaRPr lang="de-CH" sz="1175" b="1" u="sng" dirty="0">
              <a:solidFill>
                <a:schemeClr val="bg1"/>
              </a:solidFill>
              <a:latin typeface="KievitOT-Bold" charset="0"/>
              <a:ea typeface="KievitOT-Bold" charset="0"/>
              <a:cs typeface="KievitOT-Bold" charset="0"/>
            </a:endParaRPr>
          </a:p>
          <a:p>
            <a:r>
              <a:rPr lang="de-CH" sz="1150" b="1" u="sng" dirty="0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https://</a:t>
            </a:r>
            <a:r>
              <a:rPr lang="de-CH" sz="1150" b="1" u="sng" dirty="0" err="1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swisscanoe.ch</a:t>
            </a:r>
            <a:r>
              <a:rPr lang="de-CH" sz="1150" b="1" u="sng" dirty="0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/</a:t>
            </a:r>
            <a:r>
              <a:rPr lang="de-CH" sz="1150" b="1" u="sng" dirty="0" err="1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fr</a:t>
            </a:r>
            <a:r>
              <a:rPr lang="de-CH" sz="1150" b="1" u="sng" dirty="0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/</a:t>
            </a:r>
            <a:r>
              <a:rPr lang="de-CH" sz="1150" b="1" u="sng" dirty="0" err="1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kayak</a:t>
            </a:r>
            <a:r>
              <a:rPr lang="de-CH" sz="1150" b="1" u="sng" dirty="0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-de-</a:t>
            </a:r>
            <a:r>
              <a:rPr lang="de-CH" sz="1150" b="1" u="sng" dirty="0" err="1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mer</a:t>
            </a:r>
            <a:endParaRPr lang="de-CH" sz="1150" b="1" u="sng" dirty="0">
              <a:solidFill>
                <a:schemeClr val="bg1"/>
              </a:solidFill>
              <a:latin typeface="KievitOT-Bold" charset="0"/>
              <a:ea typeface="KievitOT-Bold" charset="0"/>
              <a:cs typeface="KievitOT-Bold" charset="0"/>
            </a:endParaRPr>
          </a:p>
          <a:p>
            <a:r>
              <a:rPr lang="de-CH" sz="1300" b="1" dirty="0" err="1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e</a:t>
            </a:r>
            <a:r>
              <a:rPr lang="de-CH" sz="1300" b="1" dirty="0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 - m</a:t>
            </a:r>
            <a:r>
              <a:rPr lang="de-DE" sz="1300" b="1" dirty="0" err="1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ail</a:t>
            </a:r>
            <a:r>
              <a:rPr lang="de-DE" sz="1300" b="1" dirty="0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:       </a:t>
            </a:r>
            <a:r>
              <a:rPr lang="de-DE" sz="1300" b="1" dirty="0" err="1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seekajak@swisscanoe.ch</a:t>
            </a:r>
            <a:endParaRPr lang="de-DE" sz="1300" b="1" dirty="0">
              <a:solidFill>
                <a:schemeClr val="bg1"/>
              </a:solidFill>
              <a:latin typeface="KievitOT-Bold" charset="0"/>
              <a:ea typeface="KievitOT-Bold" charset="0"/>
              <a:cs typeface="KievitOT-Bold" charset="0"/>
            </a:endParaRPr>
          </a:p>
          <a:p>
            <a:pPr algn="just"/>
            <a:endParaRPr lang="de-DE" sz="1300" b="1" dirty="0">
              <a:solidFill>
                <a:schemeClr val="bg1"/>
              </a:solidFill>
              <a:latin typeface="KievitOT-Bold" charset="0"/>
              <a:ea typeface="KievitOT-Bold" charset="0"/>
              <a:cs typeface="KievitOT-Bold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49858" y="2865545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73658" y="3008967"/>
            <a:ext cx="7300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das Gratis </a:t>
            </a:r>
            <a:r>
              <a:rPr lang="mr-IN" sz="1400" i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–</a:t>
            </a:r>
            <a:r>
              <a:rPr lang="de-CH" sz="1400" i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 </a:t>
            </a:r>
            <a:r>
              <a:rPr lang="de-DE" sz="1400" i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Angebot für </a:t>
            </a:r>
            <a:r>
              <a:rPr lang="de-DE" sz="1400" i="1" dirty="0" err="1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Seekajakpaddler:innen</a:t>
            </a:r>
            <a:r>
              <a:rPr lang="de-DE" sz="1400" i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 von SWISS CANOE und den Schweizer Paddel Clubs! 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55" y="1316753"/>
            <a:ext cx="1755969" cy="132961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49858" y="1059900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887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draußen, Wasser, Surfen, Himmel enthält.&#10;&#10;Automatisch generierte Beschreibung">
            <a:extLst>
              <a:ext uri="{FF2B5EF4-FFF2-40B4-BE49-F238E27FC236}">
                <a16:creationId xmlns:a16="http://schemas.microsoft.com/office/drawing/2014/main" id="{88D95352-CE54-92C3-3135-A1D5E2E72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" r="521"/>
          <a:stretch/>
        </p:blipFill>
        <p:spPr>
          <a:xfrm>
            <a:off x="-7194" y="4880729"/>
            <a:ext cx="7566869" cy="5811084"/>
          </a:xfrm>
          <a:prstGeom prst="rect">
            <a:avLst/>
          </a:prstGeom>
        </p:spPr>
      </p:pic>
      <p:pic>
        <p:nvPicPr>
          <p:cNvPr id="19" name="Grafik 18" descr="Ein Bild, das draußen, Wasser, Surfen, Himmel enthält.&#10;&#10;Automatisch generierte Beschreibung">
            <a:extLst>
              <a:ext uri="{FF2B5EF4-FFF2-40B4-BE49-F238E27FC236}">
                <a16:creationId xmlns:a16="http://schemas.microsoft.com/office/drawing/2014/main" id="{099FF739-5ABD-20EF-DC0C-88BF849D7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" r="521" b="92851"/>
          <a:stretch/>
        </p:blipFill>
        <p:spPr>
          <a:xfrm>
            <a:off x="-17697" y="0"/>
            <a:ext cx="7566869" cy="529616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3658" y="171450"/>
            <a:ext cx="7271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  <a:latin typeface="KievitOT-Bold" charset="0"/>
                <a:ea typeface="KievitOT-Bold" charset="0"/>
                <a:cs typeface="KievitOT-Bold" charset="0"/>
              </a:rPr>
              <a:t>SEA KAYAK DAYS 2024</a:t>
            </a:r>
          </a:p>
        </p:txBody>
      </p:sp>
      <p:sp>
        <p:nvSpPr>
          <p:cNvPr id="12" name="AutoShape 8" descr="https://office.hostpoint.ch/ajax/image/snippet/image?id=15&amp;uid=a1b260a7-dd35-4892-9a86-bafa669165b9"/>
          <p:cNvSpPr>
            <a:spLocks noChangeAspect="1" noChangeArrowheads="1"/>
          </p:cNvSpPr>
          <p:nvPr/>
        </p:nvSpPr>
        <p:spPr bwMode="auto">
          <a:xfrm>
            <a:off x="895350" y="3771900"/>
            <a:ext cx="30861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78254" y="1210222"/>
            <a:ext cx="5221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KievitOT-Regular" charset="0"/>
                <a:ea typeface="KievitOT-Regular" charset="0"/>
                <a:cs typeface="KievitOT-Regular" charset="0"/>
              </a:rPr>
              <a:t>27. APRIL 2024                            BUOCHS</a:t>
            </a:r>
            <a:br>
              <a:rPr lang="de-DE" sz="2400" dirty="0">
                <a:solidFill>
                  <a:schemeClr val="bg1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chemeClr val="bg1"/>
                </a:solidFill>
                <a:latin typeface="KievitOT-Regular" charset="0"/>
                <a:ea typeface="KievitOT-Regular" charset="0"/>
                <a:cs typeface="KievitOT-Regular" charset="0"/>
              </a:rPr>
              <a:t>18. MAI 2024                       BRIENZERSEE </a:t>
            </a:r>
          </a:p>
          <a:p>
            <a:r>
              <a:rPr lang="de-DE" sz="2400" dirty="0">
                <a:solidFill>
                  <a:schemeClr val="bg1"/>
                </a:solidFill>
                <a:latin typeface="KievitOT-Regular" charset="0"/>
                <a:ea typeface="KievitOT-Regular" charset="0"/>
                <a:cs typeface="KievitOT-Regular" charset="0"/>
              </a:rPr>
              <a:t>3. AUGUST 2024              KREUZLINGEN</a:t>
            </a:r>
            <a:br>
              <a:rPr lang="de-DE" sz="2400" dirty="0">
                <a:solidFill>
                  <a:schemeClr val="bg1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chemeClr val="bg1"/>
                </a:solidFill>
                <a:latin typeface="KievitOT-Regular" charset="0"/>
                <a:ea typeface="KievitOT-Regular" charset="0"/>
                <a:cs typeface="KievitOT-Regular" charset="0"/>
              </a:rPr>
              <a:t>31. AUGUST 2024    </a:t>
            </a:r>
            <a:r>
              <a:rPr lang="de-DE" sz="1300" dirty="0">
                <a:solidFill>
                  <a:schemeClr val="bg1"/>
                </a:solidFill>
                <a:latin typeface="KievitOT-Regular" charset="0"/>
                <a:ea typeface="KievitOT-Regular" charset="0"/>
                <a:cs typeface="KievitOT-Regular" charset="0"/>
              </a:rPr>
              <a:t>                          </a:t>
            </a:r>
            <a:r>
              <a:rPr lang="de-DE" sz="2400" dirty="0">
                <a:solidFill>
                  <a:schemeClr val="bg1"/>
                </a:solidFill>
                <a:latin typeface="KievitOT-Regular" charset="0"/>
                <a:ea typeface="KievitOT-Regular" charset="0"/>
                <a:cs typeface="KievitOT-Regular" charset="0"/>
              </a:rPr>
              <a:t>THUNERSEE</a:t>
            </a:r>
          </a:p>
          <a:p>
            <a:r>
              <a:rPr lang="de-DE" sz="2400" dirty="0">
                <a:solidFill>
                  <a:schemeClr val="bg1"/>
                </a:solidFill>
                <a:latin typeface="KievitOT-Regular" charset="0"/>
                <a:ea typeface="KievitOT-Regular" charset="0"/>
                <a:cs typeface="KievitOT-Regular" charset="0"/>
              </a:rPr>
              <a:t>28./29. SEPTEMBER 2024           LUZERN</a:t>
            </a:r>
          </a:p>
          <a:p>
            <a:endParaRPr lang="de-DE" sz="2400" dirty="0">
              <a:solidFill>
                <a:schemeClr val="bg1"/>
              </a:solidFill>
              <a:latin typeface="KievitOT-Regular" charset="0"/>
              <a:ea typeface="KievitOT-Regular" charset="0"/>
              <a:cs typeface="KievitOT-Regular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95649" y="9645373"/>
            <a:ext cx="2675732" cy="1030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CH" sz="122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INFORMATIONEN  &amp;  ANMELDUNG</a:t>
            </a:r>
          </a:p>
          <a:p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 / de /  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</a:t>
            </a:r>
            <a:endParaRPr lang="de-CH" sz="1175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fr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kayak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-de-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mer</a:t>
            </a:r>
            <a:endParaRPr lang="de-CH" sz="1100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e</a:t>
            </a:r>
            <a:r>
              <a:rPr lang="de-CH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- m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ail</a:t>
            </a:r>
            <a:r>
              <a:rPr lang="de-DE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:    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seekajak@swisscanoe.ch</a:t>
            </a:r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pPr algn="just"/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49858" y="3242386"/>
            <a:ext cx="6970092" cy="5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3658" y="3385808"/>
            <a:ext cx="7300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das Gratis </a:t>
            </a:r>
            <a:r>
              <a:rPr lang="mr-IN" sz="1400" dirty="0">
                <a:solidFill>
                  <a:schemeClr val="bg1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–</a:t>
            </a:r>
            <a:r>
              <a:rPr lang="de-CH" sz="1400" dirty="0">
                <a:solidFill>
                  <a:schemeClr val="bg1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Angebot für </a:t>
            </a:r>
            <a:r>
              <a:rPr lang="de-DE" sz="1400" dirty="0" err="1">
                <a:solidFill>
                  <a:schemeClr val="bg1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Seekajakpaddler:innen</a:t>
            </a:r>
            <a:r>
              <a:rPr lang="de-DE" sz="1400" dirty="0">
                <a:solidFill>
                  <a:schemeClr val="bg1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von SWISS CANOE und den </a:t>
            </a:r>
            <a:r>
              <a:rPr lang="de-DE" sz="1400" dirty="0" err="1">
                <a:solidFill>
                  <a:schemeClr val="bg1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schweizer</a:t>
            </a:r>
            <a:r>
              <a:rPr lang="de-DE" sz="1400" dirty="0">
                <a:solidFill>
                  <a:schemeClr val="bg1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Paddel Clubs! </a:t>
            </a:r>
          </a:p>
        </p:txBody>
      </p:sp>
      <p:sp>
        <p:nvSpPr>
          <p:cNvPr id="14" name="Rechteck 13"/>
          <p:cNvSpPr/>
          <p:nvPr/>
        </p:nvSpPr>
        <p:spPr>
          <a:xfrm>
            <a:off x="249858" y="1059900"/>
            <a:ext cx="6970092" cy="5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6" name="Grafik 15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F44199AB-6106-8530-4CAC-B909FB1D1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119" y="1320800"/>
            <a:ext cx="1776092" cy="168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Himmel, Wasser, See enthält.&#10;&#10;Automatisch generierte Beschreibung">
            <a:extLst>
              <a:ext uri="{FF2B5EF4-FFF2-40B4-BE49-F238E27FC236}">
                <a16:creationId xmlns:a16="http://schemas.microsoft.com/office/drawing/2014/main" id="{BE707234-1F25-91A1-9B1A-4432BAB0F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87" r="27867"/>
          <a:stretch/>
        </p:blipFill>
        <p:spPr>
          <a:xfrm>
            <a:off x="0" y="1"/>
            <a:ext cx="7559675" cy="1069181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3658" y="171450"/>
            <a:ext cx="7170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SEA KAYAK DAYS 2025</a:t>
            </a:r>
          </a:p>
        </p:txBody>
      </p:sp>
      <p:sp>
        <p:nvSpPr>
          <p:cNvPr id="12" name="AutoShape 8" descr="https://office.hostpoint.ch/ajax/image/snippet/image?id=15&amp;uid=a1b260a7-dd35-4892-9a86-bafa669165b9"/>
          <p:cNvSpPr>
            <a:spLocks noChangeAspect="1" noChangeArrowheads="1"/>
          </p:cNvSpPr>
          <p:nvPr/>
        </p:nvSpPr>
        <p:spPr bwMode="auto">
          <a:xfrm>
            <a:off x="895350" y="3771900"/>
            <a:ext cx="30861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57033" y="1220670"/>
            <a:ext cx="7152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23. MÄRZ 2025                            RHEINFAHRT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1. JUNI 2025             </a:t>
            </a:r>
            <a:r>
              <a:rPr lang="de-DE" sz="1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  </a:t>
            </a:r>
            <a:r>
              <a:rPr lang="de-DE" sz="16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  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  HALLWILERSEEUMRUNDUNG </a:t>
            </a:r>
          </a:p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21/22. JUNI 2025            BODENSEEQUERUNG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b="1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16. AUGUST 2025 </a:t>
            </a:r>
            <a:r>
              <a:rPr lang="de-DE" sz="1200" b="1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          </a:t>
            </a:r>
            <a:r>
              <a:rPr lang="de-DE" sz="2400" b="1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100 </a:t>
            </a:r>
            <a:r>
              <a:rPr lang="de-DE" sz="1600" b="1" dirty="0">
                <a:solidFill>
                  <a:srgbClr val="1D1B42"/>
                </a:solidFill>
                <a:latin typeface="KievitOT-Bold" panose="020B0504020101020102" pitchFamily="34" charset="77"/>
                <a:ea typeface="KievitOT-Regular" charset="0"/>
                <a:cs typeface="KievitOT-Regular" charset="0"/>
              </a:rPr>
              <a:t>JAHRE SWISS CANOE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BRIENZERSEE</a:t>
            </a:r>
          </a:p>
        </p:txBody>
      </p:sp>
      <p:sp>
        <p:nvSpPr>
          <p:cNvPr id="10" name="Rechteck 9"/>
          <p:cNvSpPr/>
          <p:nvPr/>
        </p:nvSpPr>
        <p:spPr>
          <a:xfrm>
            <a:off x="249858" y="2790330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73658" y="2933752"/>
            <a:ext cx="70871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CH" sz="15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ein </a:t>
            </a:r>
            <a:r>
              <a:rPr lang="de-DE" sz="15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Angebot für </a:t>
            </a:r>
            <a:r>
              <a:rPr lang="de-DE" sz="1500" dirty="0" err="1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Seekajakpaddler:innen</a:t>
            </a:r>
            <a:r>
              <a:rPr lang="de-DE" sz="15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von SWISS CANOE und den Schweizer Paddel Clubs! </a:t>
            </a:r>
            <a:br>
              <a:rPr lang="de-DE" sz="15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</a:br>
            <a:endParaRPr lang="de-DE" sz="1500" dirty="0">
              <a:solidFill>
                <a:srgbClr val="1D1B42"/>
              </a:solidFill>
              <a:latin typeface="KievitOT-Italic" panose="020B0504020101020102" pitchFamily="34" charset="77"/>
              <a:ea typeface="KievitOT-Italic" charset="0"/>
              <a:cs typeface="KievitOT-Italic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4" y="9411452"/>
            <a:ext cx="1361251" cy="1030732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49858" y="1059900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B6F2C89-2037-6559-CC31-6F47A40D12BA}"/>
              </a:ext>
            </a:extLst>
          </p:cNvPr>
          <p:cNvSpPr txBox="1"/>
          <p:nvPr/>
        </p:nvSpPr>
        <p:spPr>
          <a:xfrm>
            <a:off x="4695649" y="9645373"/>
            <a:ext cx="2675732" cy="1030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CH" sz="122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INFORMATIONEN  &amp;  ANMELDUNG</a:t>
            </a:r>
          </a:p>
          <a:p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 / de /  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</a:t>
            </a:r>
            <a:endParaRPr lang="de-CH" sz="1175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fr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kayak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-de-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mer</a:t>
            </a:r>
            <a:endParaRPr lang="de-CH" sz="1100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e</a:t>
            </a:r>
            <a:r>
              <a:rPr lang="de-CH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- m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ail</a:t>
            </a:r>
            <a:r>
              <a:rPr lang="de-DE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:    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seekajak@swisscanoe.ch</a:t>
            </a:r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pPr algn="just"/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9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Regenbogen, Himmel, Wasser enthält.&#10;&#10;Automatisch generierte Beschreibung">
            <a:extLst>
              <a:ext uri="{FF2B5EF4-FFF2-40B4-BE49-F238E27FC236}">
                <a16:creationId xmlns:a16="http://schemas.microsoft.com/office/drawing/2014/main" id="{3B4B7BA7-3ABC-F7EF-43A9-AD187B69E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20" r="29752"/>
          <a:stretch/>
        </p:blipFill>
        <p:spPr>
          <a:xfrm>
            <a:off x="0" y="-1"/>
            <a:ext cx="7559676" cy="10691813"/>
          </a:xfrm>
          <a:prstGeom prst="rect">
            <a:avLst/>
          </a:prstGeom>
        </p:spPr>
      </p:pic>
      <p:sp>
        <p:nvSpPr>
          <p:cNvPr id="12" name="AutoShape 8" descr="https://office.hostpoint.ch/ajax/image/snippet/image?id=15&amp;uid=a1b260a7-dd35-4892-9a86-bafa669165b9"/>
          <p:cNvSpPr>
            <a:spLocks noChangeAspect="1" noChangeArrowheads="1"/>
          </p:cNvSpPr>
          <p:nvPr/>
        </p:nvSpPr>
        <p:spPr bwMode="auto">
          <a:xfrm>
            <a:off x="895350" y="3771900"/>
            <a:ext cx="30861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CF3CBE-6BB7-57F2-6EB4-953E3E9D8154}"/>
              </a:ext>
            </a:extLst>
          </p:cNvPr>
          <p:cNvSpPr txBox="1"/>
          <p:nvPr/>
        </p:nvSpPr>
        <p:spPr>
          <a:xfrm>
            <a:off x="173658" y="171450"/>
            <a:ext cx="7354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SEA KAYAK DAYS 20XX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F4D457B-BE04-C1AF-05FB-2756E2A46B09}"/>
              </a:ext>
            </a:extLst>
          </p:cNvPr>
          <p:cNvSpPr txBox="1"/>
          <p:nvPr/>
        </p:nvSpPr>
        <p:spPr>
          <a:xfrm>
            <a:off x="128018" y="1210222"/>
            <a:ext cx="5355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27. APRIL 2024                             BUOCHS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18. MAI 2024                        </a:t>
            </a:r>
            <a:r>
              <a:rPr lang="de-DE" sz="13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BRIENZERSEE </a:t>
            </a:r>
          </a:p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8. JUNI 2024                                   LUZERN 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31. AUGUST 2024    </a:t>
            </a:r>
            <a:r>
              <a:rPr lang="de-DE" sz="13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                         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THUNERSEE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9305A0-FD8D-4D5F-A28B-F16AE7DBC998}"/>
              </a:ext>
            </a:extLst>
          </p:cNvPr>
          <p:cNvSpPr/>
          <p:nvPr/>
        </p:nvSpPr>
        <p:spPr>
          <a:xfrm>
            <a:off x="249858" y="2865545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B918F26-257B-B353-694D-B44C2BCCCFD9}"/>
              </a:ext>
            </a:extLst>
          </p:cNvPr>
          <p:cNvSpPr txBox="1"/>
          <p:nvPr/>
        </p:nvSpPr>
        <p:spPr>
          <a:xfrm>
            <a:off x="173658" y="3008967"/>
            <a:ext cx="7300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das Gratis </a:t>
            </a:r>
            <a:r>
              <a:rPr lang="mr-IN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–</a:t>
            </a:r>
            <a:r>
              <a:rPr lang="de-CH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</a:t>
            </a:r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Angebot für </a:t>
            </a:r>
            <a:r>
              <a:rPr lang="de-DE" sz="1400" dirty="0" err="1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Seekajakpaddler:innen</a:t>
            </a:r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von SWISS CANOE und den Schweizer Paddel Clubs! </a:t>
            </a:r>
          </a:p>
        </p:txBody>
      </p:sp>
      <p:pic>
        <p:nvPicPr>
          <p:cNvPr id="15" name="Bild 1">
            <a:extLst>
              <a:ext uri="{FF2B5EF4-FFF2-40B4-BE49-F238E27FC236}">
                <a16:creationId xmlns:a16="http://schemas.microsoft.com/office/drawing/2014/main" id="{39362599-434A-8D5C-93C0-BB4000DCFB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55" y="1316753"/>
            <a:ext cx="1755969" cy="132961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7B4CD3AD-82E7-2E8E-352D-BCFB8FB59AE2}"/>
              </a:ext>
            </a:extLst>
          </p:cNvPr>
          <p:cNvSpPr/>
          <p:nvPr/>
        </p:nvSpPr>
        <p:spPr>
          <a:xfrm>
            <a:off x="249858" y="1059900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1D37D3C-9540-61B1-9743-9F05FB033BCE}"/>
              </a:ext>
            </a:extLst>
          </p:cNvPr>
          <p:cNvSpPr txBox="1"/>
          <p:nvPr/>
        </p:nvSpPr>
        <p:spPr>
          <a:xfrm>
            <a:off x="4695649" y="9645373"/>
            <a:ext cx="2675732" cy="1030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CH" sz="122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INFORMATIONEN  &amp;  ANMELDUNG</a:t>
            </a:r>
          </a:p>
          <a:p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 / de /  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</a:t>
            </a:r>
            <a:endParaRPr lang="de-CH" sz="1175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fr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kayak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-de-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mer</a:t>
            </a:r>
            <a:endParaRPr lang="de-CH" sz="1100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e</a:t>
            </a:r>
            <a:r>
              <a:rPr lang="de-CH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- m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ail</a:t>
            </a:r>
            <a:r>
              <a:rPr lang="de-DE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:    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seekajak@swisscanoe.ch</a:t>
            </a:r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pPr algn="just"/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34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Wolke, draußen, Platane Flugzeug Hobel, Himmel enthält.&#10;&#10;Automatisch generierte Beschreibung">
            <a:extLst>
              <a:ext uri="{FF2B5EF4-FFF2-40B4-BE49-F238E27FC236}">
                <a16:creationId xmlns:a16="http://schemas.microsoft.com/office/drawing/2014/main" id="{A7F03B53-62B6-D3C1-9B92-CE069B496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3" r="37932"/>
          <a:stretch/>
        </p:blipFill>
        <p:spPr>
          <a:xfrm>
            <a:off x="0" y="-1"/>
            <a:ext cx="7559676" cy="10691813"/>
          </a:xfrm>
          <a:prstGeom prst="rect">
            <a:avLst/>
          </a:prstGeom>
        </p:spPr>
      </p:pic>
      <p:sp>
        <p:nvSpPr>
          <p:cNvPr id="12" name="AutoShape 8" descr="https://office.hostpoint.ch/ajax/image/snippet/image?id=15&amp;uid=a1b260a7-dd35-4892-9a86-bafa669165b9"/>
          <p:cNvSpPr>
            <a:spLocks noChangeAspect="1" noChangeArrowheads="1"/>
          </p:cNvSpPr>
          <p:nvPr/>
        </p:nvSpPr>
        <p:spPr bwMode="auto">
          <a:xfrm>
            <a:off x="895350" y="3771900"/>
            <a:ext cx="30861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84863B-8CF3-419E-C994-A27BBC830A02}"/>
              </a:ext>
            </a:extLst>
          </p:cNvPr>
          <p:cNvSpPr txBox="1"/>
          <p:nvPr/>
        </p:nvSpPr>
        <p:spPr>
          <a:xfrm>
            <a:off x="173658" y="171450"/>
            <a:ext cx="7354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SEA KAYAK DAYS 20XX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0CA337-8933-5F58-1653-7BB5A0F55DD5}"/>
              </a:ext>
            </a:extLst>
          </p:cNvPr>
          <p:cNvSpPr txBox="1"/>
          <p:nvPr/>
        </p:nvSpPr>
        <p:spPr>
          <a:xfrm>
            <a:off x="128018" y="1210222"/>
            <a:ext cx="5355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27. APRIL 2024                             BUOCHS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18. MAI 2024                        </a:t>
            </a:r>
            <a:r>
              <a:rPr lang="de-DE" sz="13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BRIENZERSEE </a:t>
            </a:r>
          </a:p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8. JUNI 2024                                   LUZERN 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31. AUGUST 2024    </a:t>
            </a:r>
            <a:r>
              <a:rPr lang="de-DE" sz="13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                         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THUNERSEE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2B29D03-3D67-0602-8003-0F3B9A35B1F7}"/>
              </a:ext>
            </a:extLst>
          </p:cNvPr>
          <p:cNvSpPr/>
          <p:nvPr/>
        </p:nvSpPr>
        <p:spPr>
          <a:xfrm>
            <a:off x="249858" y="2865545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A01C6C2-5A47-B468-B9EF-642A4967F9B1}"/>
              </a:ext>
            </a:extLst>
          </p:cNvPr>
          <p:cNvSpPr txBox="1"/>
          <p:nvPr/>
        </p:nvSpPr>
        <p:spPr>
          <a:xfrm>
            <a:off x="173658" y="3008967"/>
            <a:ext cx="7300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das Gratis </a:t>
            </a:r>
            <a:r>
              <a:rPr lang="mr-IN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–</a:t>
            </a:r>
            <a:r>
              <a:rPr lang="de-CH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</a:t>
            </a:r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Angebot für </a:t>
            </a:r>
            <a:r>
              <a:rPr lang="de-DE" sz="1400" dirty="0" err="1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Seekajakpaddler:innen</a:t>
            </a:r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von SWISS CANOE und den Schweizer Paddel Clubs! </a:t>
            </a:r>
          </a:p>
        </p:txBody>
      </p:sp>
      <p:pic>
        <p:nvPicPr>
          <p:cNvPr id="15" name="Bild 1">
            <a:extLst>
              <a:ext uri="{FF2B5EF4-FFF2-40B4-BE49-F238E27FC236}">
                <a16:creationId xmlns:a16="http://schemas.microsoft.com/office/drawing/2014/main" id="{779AF68B-C7BA-6C7E-0AB2-DCF690C8E5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55" y="1316753"/>
            <a:ext cx="1755969" cy="132961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577E474-DBA1-BE57-F85A-32FB29792734}"/>
              </a:ext>
            </a:extLst>
          </p:cNvPr>
          <p:cNvSpPr/>
          <p:nvPr/>
        </p:nvSpPr>
        <p:spPr>
          <a:xfrm>
            <a:off x="249858" y="1059900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4F95DFB-324A-7429-FBAF-A372A2EBEA65}"/>
              </a:ext>
            </a:extLst>
          </p:cNvPr>
          <p:cNvSpPr txBox="1"/>
          <p:nvPr/>
        </p:nvSpPr>
        <p:spPr>
          <a:xfrm>
            <a:off x="4695649" y="9645373"/>
            <a:ext cx="2675732" cy="1030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CH" sz="122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INFORMATIONEN  &amp;  ANMELDUNG</a:t>
            </a:r>
          </a:p>
          <a:p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 / de /  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</a:t>
            </a:r>
            <a:endParaRPr lang="de-CH" sz="1175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fr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kayak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-de-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mer</a:t>
            </a:r>
            <a:endParaRPr lang="de-CH" sz="1100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e</a:t>
            </a:r>
            <a:r>
              <a:rPr lang="de-CH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- m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ail</a:t>
            </a:r>
            <a:r>
              <a:rPr lang="de-DE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:    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seekajak@swisscanoe.ch</a:t>
            </a:r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pPr algn="just"/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41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Wolke, Wasser, See enthält.&#10;&#10;Automatisch generierte Beschreibung">
            <a:extLst>
              <a:ext uri="{FF2B5EF4-FFF2-40B4-BE49-F238E27FC236}">
                <a16:creationId xmlns:a16="http://schemas.microsoft.com/office/drawing/2014/main" id="{D1A6EB87-B588-3024-C61E-41892AE45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8" r="34359"/>
          <a:stretch/>
        </p:blipFill>
        <p:spPr>
          <a:xfrm>
            <a:off x="0" y="1"/>
            <a:ext cx="7559675" cy="1069181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EEC61C7-235A-1120-DB23-A4B292807D7A}"/>
              </a:ext>
            </a:extLst>
          </p:cNvPr>
          <p:cNvSpPr txBox="1"/>
          <p:nvPr/>
        </p:nvSpPr>
        <p:spPr>
          <a:xfrm>
            <a:off x="173658" y="171450"/>
            <a:ext cx="7354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SEA KAYAK DAYS 20XX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0691380-A50A-10D8-A599-D04EE1CA8C9F}"/>
              </a:ext>
            </a:extLst>
          </p:cNvPr>
          <p:cNvSpPr txBox="1"/>
          <p:nvPr/>
        </p:nvSpPr>
        <p:spPr>
          <a:xfrm>
            <a:off x="128018" y="1210222"/>
            <a:ext cx="5355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27. APRIL 2024                             BUOCHS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18. MAI 2024                        </a:t>
            </a:r>
            <a:r>
              <a:rPr lang="de-DE" sz="13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BRIENZERSEE </a:t>
            </a:r>
          </a:p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8. JUNI 2024                                   LUZERN 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31. AUGUST 2024    </a:t>
            </a:r>
            <a:r>
              <a:rPr lang="de-DE" sz="13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                         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THUNERSEE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B1C9451-A519-136F-DEDA-7B913B6A50D0}"/>
              </a:ext>
            </a:extLst>
          </p:cNvPr>
          <p:cNvSpPr/>
          <p:nvPr/>
        </p:nvSpPr>
        <p:spPr>
          <a:xfrm>
            <a:off x="249858" y="2865545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5E5ADB-E6FC-D1B4-94F7-3C914521B72E}"/>
              </a:ext>
            </a:extLst>
          </p:cNvPr>
          <p:cNvSpPr txBox="1"/>
          <p:nvPr/>
        </p:nvSpPr>
        <p:spPr>
          <a:xfrm>
            <a:off x="173658" y="3008967"/>
            <a:ext cx="7300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das Gratis </a:t>
            </a:r>
            <a:r>
              <a:rPr lang="mr-IN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–</a:t>
            </a:r>
            <a:r>
              <a:rPr lang="de-CH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</a:t>
            </a:r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Angebot für </a:t>
            </a:r>
            <a:r>
              <a:rPr lang="de-DE" sz="1400" dirty="0" err="1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Seekajakpaddler:innen</a:t>
            </a:r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von SWISS CANOE und den Schweizer Paddel Clubs! </a:t>
            </a:r>
          </a:p>
        </p:txBody>
      </p:sp>
      <p:pic>
        <p:nvPicPr>
          <p:cNvPr id="15" name="Bild 1">
            <a:extLst>
              <a:ext uri="{FF2B5EF4-FFF2-40B4-BE49-F238E27FC236}">
                <a16:creationId xmlns:a16="http://schemas.microsoft.com/office/drawing/2014/main" id="{33CF5BB3-B210-2E04-8715-740B217943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55" y="1316753"/>
            <a:ext cx="1755969" cy="132961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3ECBE9AE-A7CA-E4EA-970A-B7674953DABC}"/>
              </a:ext>
            </a:extLst>
          </p:cNvPr>
          <p:cNvSpPr/>
          <p:nvPr/>
        </p:nvSpPr>
        <p:spPr>
          <a:xfrm>
            <a:off x="249858" y="1059900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C61B1C-1692-E3BD-FB84-400AC4E2D320}"/>
              </a:ext>
            </a:extLst>
          </p:cNvPr>
          <p:cNvSpPr txBox="1"/>
          <p:nvPr/>
        </p:nvSpPr>
        <p:spPr>
          <a:xfrm>
            <a:off x="4695649" y="9645373"/>
            <a:ext cx="2675732" cy="1030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CH" sz="122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INFORMATIONEN  &amp;  ANMELDUNG</a:t>
            </a:r>
          </a:p>
          <a:p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 / de /  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</a:t>
            </a:r>
            <a:endParaRPr lang="de-CH" sz="1175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fr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kayak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-de-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mer</a:t>
            </a:r>
            <a:endParaRPr lang="de-CH" sz="1100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e</a:t>
            </a:r>
            <a:r>
              <a:rPr lang="de-CH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- m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ail</a:t>
            </a:r>
            <a:r>
              <a:rPr lang="de-DE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:    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seekajak@swisscanoe.ch</a:t>
            </a:r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pPr algn="just"/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826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Wolke, Wasser, Boot enthält.&#10;&#10;Automatisch generierte Beschreibung">
            <a:extLst>
              <a:ext uri="{FF2B5EF4-FFF2-40B4-BE49-F238E27FC236}">
                <a16:creationId xmlns:a16="http://schemas.microsoft.com/office/drawing/2014/main" id="{8AD4E144-DA79-7740-67F1-61BDE452B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3" r="41328"/>
          <a:stretch/>
        </p:blipFill>
        <p:spPr>
          <a:xfrm>
            <a:off x="0" y="-1"/>
            <a:ext cx="7559675" cy="10691813"/>
          </a:xfrm>
          <a:prstGeom prst="rect">
            <a:avLst/>
          </a:prstGeom>
        </p:spPr>
      </p:pic>
      <p:sp>
        <p:nvSpPr>
          <p:cNvPr id="12" name="AutoShape 8" descr="https://office.hostpoint.ch/ajax/image/snippet/image?id=15&amp;uid=a1b260a7-dd35-4892-9a86-bafa669165b9"/>
          <p:cNvSpPr>
            <a:spLocks noChangeAspect="1" noChangeArrowheads="1"/>
          </p:cNvSpPr>
          <p:nvPr/>
        </p:nvSpPr>
        <p:spPr bwMode="auto">
          <a:xfrm>
            <a:off x="895350" y="3771900"/>
            <a:ext cx="30861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078A920-1BC4-EDCE-ED17-07C7A634A1C8}"/>
              </a:ext>
            </a:extLst>
          </p:cNvPr>
          <p:cNvSpPr txBox="1"/>
          <p:nvPr/>
        </p:nvSpPr>
        <p:spPr>
          <a:xfrm>
            <a:off x="173658" y="171450"/>
            <a:ext cx="7354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>
                <a:solidFill>
                  <a:srgbClr val="1D1B42"/>
                </a:solidFill>
                <a:latin typeface="KievitOT-Bold" charset="0"/>
                <a:ea typeface="KievitOT-Bold" charset="0"/>
                <a:cs typeface="KievitOT-Bold" charset="0"/>
              </a:rPr>
              <a:t>SEA KAYAK DAYS 20XX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73AAC2-48AF-5B7F-2DD6-F2983C9BD049}"/>
              </a:ext>
            </a:extLst>
          </p:cNvPr>
          <p:cNvSpPr txBox="1"/>
          <p:nvPr/>
        </p:nvSpPr>
        <p:spPr>
          <a:xfrm>
            <a:off x="128018" y="1210222"/>
            <a:ext cx="5355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27. APRIL 2024                             BUOCHS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18. MAI 2024                        </a:t>
            </a:r>
            <a:r>
              <a:rPr lang="de-DE" sz="13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BRIENZERSEE </a:t>
            </a:r>
          </a:p>
          <a:p>
            <a:pPr algn="just"/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8. JUNI 2024                                   LUZERN </a:t>
            </a:r>
            <a:b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</a:b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31. AUGUST 2024    </a:t>
            </a:r>
            <a:r>
              <a:rPr lang="de-DE" sz="13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                           </a:t>
            </a:r>
            <a:r>
              <a:rPr lang="de-DE" sz="2400" dirty="0">
                <a:solidFill>
                  <a:srgbClr val="1D1B42"/>
                </a:solidFill>
                <a:latin typeface="KievitOT-Regular" charset="0"/>
                <a:ea typeface="KievitOT-Regular" charset="0"/>
                <a:cs typeface="KievitOT-Regular" charset="0"/>
              </a:rPr>
              <a:t>THUNERSEE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DC7791D-AB37-1B5C-6395-9676A67D7571}"/>
              </a:ext>
            </a:extLst>
          </p:cNvPr>
          <p:cNvSpPr/>
          <p:nvPr/>
        </p:nvSpPr>
        <p:spPr>
          <a:xfrm>
            <a:off x="249858" y="2865545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232BD74-3018-CF6A-5A93-0145B454B9D2}"/>
              </a:ext>
            </a:extLst>
          </p:cNvPr>
          <p:cNvSpPr txBox="1"/>
          <p:nvPr/>
        </p:nvSpPr>
        <p:spPr>
          <a:xfrm>
            <a:off x="173658" y="3008967"/>
            <a:ext cx="7300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das Gratis </a:t>
            </a:r>
            <a:r>
              <a:rPr lang="mr-IN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–</a:t>
            </a:r>
            <a:r>
              <a:rPr lang="de-CH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</a:t>
            </a:r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Angebot für </a:t>
            </a:r>
            <a:r>
              <a:rPr lang="de-DE" sz="1400" dirty="0" err="1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Seekajakpaddler:innen</a:t>
            </a:r>
            <a:r>
              <a:rPr lang="de-DE" sz="1400" dirty="0">
                <a:solidFill>
                  <a:srgbClr val="1D1B42"/>
                </a:solidFill>
                <a:latin typeface="KievitOT-Italic" panose="020B0504020101020102" pitchFamily="34" charset="77"/>
                <a:ea typeface="KievitOT-Italic" charset="0"/>
                <a:cs typeface="KievitOT-Italic" charset="0"/>
              </a:rPr>
              <a:t> von SWISS CANOE und den Schweizer Paddel Clubs! </a:t>
            </a:r>
          </a:p>
        </p:txBody>
      </p:sp>
      <p:pic>
        <p:nvPicPr>
          <p:cNvPr id="15" name="Bild 1">
            <a:extLst>
              <a:ext uri="{FF2B5EF4-FFF2-40B4-BE49-F238E27FC236}">
                <a16:creationId xmlns:a16="http://schemas.microsoft.com/office/drawing/2014/main" id="{659A410D-E313-B4AF-07C8-E3DFA47FD5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55" y="1316753"/>
            <a:ext cx="1755969" cy="132961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A76691-C751-787C-E6D5-2AA74B1E40EA}"/>
              </a:ext>
            </a:extLst>
          </p:cNvPr>
          <p:cNvSpPr/>
          <p:nvPr/>
        </p:nvSpPr>
        <p:spPr>
          <a:xfrm>
            <a:off x="249858" y="1059900"/>
            <a:ext cx="6970092" cy="57150"/>
          </a:xfrm>
          <a:prstGeom prst="rect">
            <a:avLst/>
          </a:prstGeom>
          <a:solidFill>
            <a:srgbClr val="1D1B42"/>
          </a:solidFill>
          <a:ln>
            <a:solidFill>
              <a:srgbClr val="1D1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0CD0B2A-E558-E3FD-9494-FEFDA3A321AE}"/>
              </a:ext>
            </a:extLst>
          </p:cNvPr>
          <p:cNvSpPr txBox="1"/>
          <p:nvPr/>
        </p:nvSpPr>
        <p:spPr>
          <a:xfrm>
            <a:off x="4695649" y="9645373"/>
            <a:ext cx="2675732" cy="1030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CH" sz="122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INFORMATIONEN  &amp;  ANMELDUNG</a:t>
            </a:r>
          </a:p>
          <a:p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75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 / de /  </a:t>
            </a:r>
            <a:r>
              <a:rPr lang="de-CH" sz="1175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</a:t>
            </a:r>
            <a:endParaRPr lang="de-CH" sz="1175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https://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swisscanoe.ch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fr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/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kayak</a:t>
            </a:r>
            <a:r>
              <a:rPr lang="de-CH" sz="1100" b="1" u="sng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-de-</a:t>
            </a:r>
            <a:r>
              <a:rPr lang="de-CH" sz="1100" b="1" u="sng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mer</a:t>
            </a:r>
            <a:endParaRPr lang="de-CH" sz="1100" b="1" u="sng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r>
              <a:rPr lang="de-CH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e</a:t>
            </a:r>
            <a:r>
              <a:rPr lang="de-CH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 - m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ail</a:t>
            </a:r>
            <a:r>
              <a:rPr lang="de-DE" sz="1300" b="1" dirty="0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:    </a:t>
            </a:r>
            <a:r>
              <a:rPr lang="de-DE" sz="1300" b="1" dirty="0" err="1">
                <a:solidFill>
                  <a:schemeClr val="bg1"/>
                </a:solidFill>
                <a:latin typeface="KievitOT-Bold" panose="020B0504020101020102" pitchFamily="34" charset="77"/>
                <a:ea typeface="KievitOT-Bold" charset="0"/>
                <a:cs typeface="KievitOT-Bold" charset="0"/>
              </a:rPr>
              <a:t>seekajak@swisscanoe.ch</a:t>
            </a:r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  <a:p>
            <a:pPr algn="just"/>
            <a:endParaRPr lang="de-DE" sz="1300" b="1" dirty="0">
              <a:solidFill>
                <a:schemeClr val="bg1"/>
              </a:solidFill>
              <a:latin typeface="KievitOT-Bold" panose="020B0504020101020102" pitchFamily="34" charset="77"/>
              <a:ea typeface="KievitOT-Bold" charset="0"/>
              <a:cs typeface="KievitO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88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536</Words>
  <Application>Microsoft Macintosh PowerPoint</Application>
  <PresentationFormat>Benutzerdefiniert</PresentationFormat>
  <Paragraphs>64</Paragraphs>
  <Slides>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KievitOT-Bold</vt:lpstr>
      <vt:lpstr>KievitOT-Italic</vt:lpstr>
      <vt:lpstr>KievitOT-Regular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Anita Suter</dc:creator>
  <cp:lastModifiedBy>Anita Suter</cp:lastModifiedBy>
  <cp:revision>25</cp:revision>
  <cp:lastPrinted>2025-01-15T11:08:05Z</cp:lastPrinted>
  <dcterms:created xsi:type="dcterms:W3CDTF">2023-02-24T20:08:51Z</dcterms:created>
  <dcterms:modified xsi:type="dcterms:W3CDTF">2025-01-15T11:08:09Z</dcterms:modified>
</cp:coreProperties>
</file>